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57" r:id="rId4"/>
    <p:sldId id="266" r:id="rId5"/>
    <p:sldId id="268" r:id="rId6"/>
    <p:sldId id="267" r:id="rId7"/>
    <p:sldId id="258" r:id="rId8"/>
    <p:sldId id="259" r:id="rId9"/>
    <p:sldId id="260" r:id="rId10"/>
    <p:sldId id="261" r:id="rId11"/>
    <p:sldId id="262" r:id="rId12"/>
    <p:sldId id="263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A758307-25A8-4A47-9A43-C836EF22FC3D}" type="datetimeFigureOut">
              <a:rPr lang="en-GB" smtClean="0"/>
              <a:t>24/04/2015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26D217B-B5F4-4B4D-A0D8-86A41072082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eACT.SPOC@reading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Safeguarding Adults</a:t>
            </a:r>
            <a:br>
              <a:rPr lang="en-GB" dirty="0" smtClean="0"/>
            </a:br>
            <a:r>
              <a:rPr lang="en-GB" dirty="0" smtClean="0"/>
              <a:t>The Care Act 2014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Jo Wilkins</a:t>
            </a:r>
          </a:p>
          <a:p>
            <a:r>
              <a:rPr lang="en-GB" dirty="0" smtClean="0"/>
              <a:t>Team Manager, Safeguarding Adults Team</a:t>
            </a:r>
          </a:p>
          <a:p>
            <a:r>
              <a:rPr lang="en-GB" dirty="0" smtClean="0"/>
              <a:t>Reading Borough Council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02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‘vulnerable adult’ is now described as an ‘Adult at Risk’</a:t>
            </a:r>
          </a:p>
          <a:p>
            <a:r>
              <a:rPr lang="en-GB" dirty="0" smtClean="0"/>
              <a:t>Safeguarding investigations are now referred to as Safeguarding Enquiries.</a:t>
            </a:r>
          </a:p>
          <a:p>
            <a:r>
              <a:rPr lang="en-GB" dirty="0" smtClean="0"/>
              <a:t>Institutional investigations are now referred to as Organisational Investigations.</a:t>
            </a:r>
          </a:p>
          <a:p>
            <a:r>
              <a:rPr lang="en-GB" dirty="0" smtClean="0"/>
              <a:t>Serious Case Reviews (SCRs) are now called Safeguarding Adults Reviews (SARs)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Changes in Language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58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The Care Act requires all Local Authorities to have a SAB in place.</a:t>
            </a:r>
          </a:p>
          <a:p>
            <a:r>
              <a:rPr lang="en-GB" dirty="0" smtClean="0"/>
              <a:t>Reading has had a SAB for many years (SAPB).</a:t>
            </a:r>
          </a:p>
          <a:p>
            <a:r>
              <a:rPr lang="en-GB" dirty="0" smtClean="0"/>
              <a:t>The </a:t>
            </a:r>
            <a:r>
              <a:rPr lang="en-GB" dirty="0"/>
              <a:t>Act says that the </a:t>
            </a:r>
            <a:r>
              <a:rPr lang="en-GB" dirty="0" smtClean="0"/>
              <a:t>SAB </a:t>
            </a:r>
            <a:r>
              <a:rPr lang="en-GB" dirty="0"/>
              <a:t>must:</a:t>
            </a:r>
          </a:p>
          <a:p>
            <a:r>
              <a:rPr lang="en-GB" dirty="0"/>
              <a:t>I</a:t>
            </a:r>
            <a:r>
              <a:rPr lang="en-GB" dirty="0" smtClean="0"/>
              <a:t>nclude </a:t>
            </a:r>
            <a:r>
              <a:rPr lang="en-GB" dirty="0"/>
              <a:t>the local authority, the NHS and the police, </a:t>
            </a:r>
            <a:r>
              <a:rPr lang="en-GB" dirty="0" smtClean="0"/>
              <a:t>meet </a:t>
            </a:r>
            <a:r>
              <a:rPr lang="en-GB" dirty="0"/>
              <a:t>regularly to discuss and act upon local safeguarding </a:t>
            </a:r>
            <a:r>
              <a:rPr lang="en-GB" dirty="0" smtClean="0"/>
              <a:t>issues.</a:t>
            </a:r>
            <a:endParaRPr lang="en-GB" dirty="0"/>
          </a:p>
          <a:p>
            <a:r>
              <a:rPr lang="en-GB" dirty="0" smtClean="0"/>
              <a:t>Develop </a:t>
            </a:r>
            <a:r>
              <a:rPr lang="en-GB" dirty="0"/>
              <a:t>shared plans for safeguarding, working with local people to decide how best to protect adults in vulnerable </a:t>
            </a:r>
            <a:r>
              <a:rPr lang="en-GB" dirty="0" smtClean="0"/>
              <a:t>situations.</a:t>
            </a:r>
            <a:endParaRPr lang="en-GB" dirty="0"/>
          </a:p>
          <a:p>
            <a:r>
              <a:rPr lang="en-GB" dirty="0" smtClean="0"/>
              <a:t>Publish </a:t>
            </a:r>
            <a:r>
              <a:rPr lang="en-GB" dirty="0"/>
              <a:t>this safeguarding plan and report to the public annually on its progress, so that different organisations can make sure they are working together in the best way.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Safeguarding Adults 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70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Focus for 14/15:</a:t>
            </a:r>
          </a:p>
          <a:p>
            <a:r>
              <a:rPr lang="en-GB" dirty="0" smtClean="0"/>
              <a:t>Implementation of the Care Act</a:t>
            </a:r>
          </a:p>
          <a:p>
            <a:r>
              <a:rPr lang="en-GB" dirty="0" smtClean="0"/>
              <a:t>SCIE Learning Together training</a:t>
            </a:r>
          </a:p>
          <a:p>
            <a:r>
              <a:rPr lang="en-GB" dirty="0" smtClean="0"/>
              <a:t>Joint Adults &amp; Children’s Services Conference</a:t>
            </a:r>
          </a:p>
          <a:p>
            <a:r>
              <a:rPr lang="en-GB" dirty="0" smtClean="0"/>
              <a:t>Deprivation of Liberty Safeguards</a:t>
            </a:r>
          </a:p>
          <a:p>
            <a:r>
              <a:rPr lang="en-GB" dirty="0" smtClean="0"/>
              <a:t>Workshops – Learning from SCRs</a:t>
            </a:r>
          </a:p>
          <a:p>
            <a:r>
              <a:rPr lang="en-GB" dirty="0" smtClean="0"/>
              <a:t>Protocol between the SAPB and the Health &amp; Wellbeing </a:t>
            </a:r>
            <a:r>
              <a:rPr lang="en-GB" dirty="0"/>
              <a:t>B</a:t>
            </a:r>
            <a:r>
              <a:rPr lang="en-GB" dirty="0" smtClean="0"/>
              <a:t>oard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SAPB Annual Report</a:t>
            </a:r>
            <a:br>
              <a:rPr lang="en-GB" dirty="0" smtClean="0"/>
            </a:br>
            <a:r>
              <a:rPr lang="en-GB" dirty="0" smtClean="0"/>
              <a:t>2013/14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aim of the </a:t>
            </a:r>
            <a:r>
              <a:rPr lang="en-GB" dirty="0" smtClean="0"/>
              <a:t>Health &amp; Wellbeing Boards </a:t>
            </a:r>
            <a:r>
              <a:rPr lang="en-GB" dirty="0"/>
              <a:t>is to improve integration between practitioners in local health care, social care, public health and related public services so that patients and other service-users experience more "joined up" care, particularly in transitions between health care and social care. The boards are also responsible for leading locally on </a:t>
            </a:r>
            <a:r>
              <a:rPr lang="en-GB" dirty="0" smtClean="0"/>
              <a:t>reducing health inequalities.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 &amp; Wellbeing 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1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/>
              <a:t>The </a:t>
            </a:r>
            <a:r>
              <a:rPr lang="en-GB" sz="2000" dirty="0"/>
              <a:t>protocol agreement </a:t>
            </a:r>
            <a:r>
              <a:rPr lang="en-GB" sz="2000" dirty="0" smtClean="0"/>
              <a:t>has been </a:t>
            </a:r>
            <a:r>
              <a:rPr lang="en-GB" sz="2000" dirty="0"/>
              <a:t>developed to support closer working. </a:t>
            </a:r>
            <a:r>
              <a:rPr lang="en-GB" sz="2000" dirty="0" smtClean="0"/>
              <a:t> Under </a:t>
            </a:r>
            <a:r>
              <a:rPr lang="en-GB" sz="2000" dirty="0"/>
              <a:t>this </a:t>
            </a:r>
            <a:r>
              <a:rPr lang="en-GB" sz="2000" dirty="0" smtClean="0"/>
              <a:t>agreement </a:t>
            </a:r>
            <a:r>
              <a:rPr lang="en-GB" sz="2000" dirty="0"/>
              <a:t>both </a:t>
            </a:r>
            <a:r>
              <a:rPr lang="en-GB" sz="2000" dirty="0" smtClean="0"/>
              <a:t>organisations will</a:t>
            </a:r>
            <a:r>
              <a:rPr lang="en-GB" sz="2000" dirty="0"/>
              <a:t>:</a:t>
            </a:r>
          </a:p>
          <a:p>
            <a:r>
              <a:rPr lang="en-GB" sz="2000" dirty="0" smtClean="0"/>
              <a:t>Have </a:t>
            </a:r>
            <a:r>
              <a:rPr lang="en-GB" sz="2000" dirty="0"/>
              <a:t>an ongoing and direct relationship, communicating regularly.</a:t>
            </a:r>
          </a:p>
          <a:p>
            <a:r>
              <a:rPr lang="en-GB" sz="2000" dirty="0" smtClean="0"/>
              <a:t>Work </a:t>
            </a:r>
            <a:r>
              <a:rPr lang="en-GB" sz="2000" dirty="0"/>
              <a:t>together to ensure action taken by one body does not duplicate that </a:t>
            </a:r>
            <a:r>
              <a:rPr lang="en-GB" sz="2000" dirty="0" smtClean="0"/>
              <a:t>taken by </a:t>
            </a:r>
            <a:r>
              <a:rPr lang="en-GB" sz="2000" dirty="0"/>
              <a:t>another.</a:t>
            </a:r>
          </a:p>
          <a:p>
            <a:r>
              <a:rPr lang="en-GB" sz="2000" dirty="0" smtClean="0"/>
              <a:t>Ensure </a:t>
            </a:r>
            <a:r>
              <a:rPr lang="en-GB" sz="2000" dirty="0"/>
              <a:t>they are committed to working together to ensure there are no </a:t>
            </a:r>
            <a:r>
              <a:rPr lang="en-GB" sz="2000" dirty="0" smtClean="0"/>
              <a:t>strategic </a:t>
            </a:r>
            <a:r>
              <a:rPr lang="en-GB" sz="2000" dirty="0"/>
              <a:t>or operational gaps in policies, protocols, services or practice.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 &amp; Wellbeing 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5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Section 42 of The Care Act requires Local Authorities to make appropriate enquiries into concerns around an adult with care and support needs, whether or not we are providing services.</a:t>
            </a:r>
          </a:p>
          <a:p>
            <a:r>
              <a:rPr lang="en-GB" dirty="0" smtClean="0"/>
              <a:t>There are no changes to how we make those enquiries, just that it is now in law rather than from Government guidance.</a:t>
            </a:r>
          </a:p>
          <a:p>
            <a:r>
              <a:rPr lang="en-GB" dirty="0" smtClean="0"/>
              <a:t>The SAB now has the power to request information from organisations (Sect. 45) and those organisations have a duty to share information with the SAB.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Care Act </a:t>
            </a:r>
            <a:br>
              <a:rPr lang="en-GB" dirty="0" smtClean="0"/>
            </a:br>
            <a:r>
              <a:rPr lang="en-GB" dirty="0" smtClean="0"/>
              <a:t>Section 42 Enquiries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10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The Care Act stipulates that self neglect is now a category of abuse.</a:t>
            </a:r>
          </a:p>
          <a:p>
            <a:r>
              <a:rPr lang="en-GB" dirty="0" smtClean="0"/>
              <a:t>We require a referral for anyone known or thought to be, neglecting themselves.</a:t>
            </a:r>
          </a:p>
          <a:p>
            <a:r>
              <a:rPr lang="en-GB" dirty="0" smtClean="0"/>
              <a:t>This could be self neglect over the short or long term.</a:t>
            </a:r>
          </a:p>
          <a:p>
            <a:r>
              <a:rPr lang="en-GB" dirty="0" smtClean="0"/>
              <a:t>How we respond will differ with each individual.</a:t>
            </a:r>
          </a:p>
          <a:p>
            <a:r>
              <a:rPr lang="en-GB" dirty="0" smtClean="0"/>
              <a:t>A team from Social Care, Mental Health, Environmental </a:t>
            </a:r>
            <a:r>
              <a:rPr lang="en-GB" dirty="0"/>
              <a:t>H</a:t>
            </a:r>
            <a:r>
              <a:rPr lang="en-GB" dirty="0" smtClean="0"/>
              <a:t>ealth and Health Services have been asked to look at how we can work together for a positive outcome.</a:t>
            </a:r>
          </a:p>
          <a:p>
            <a:r>
              <a:rPr lang="en-GB" dirty="0" smtClean="0"/>
              <a:t>We hope to have some clearer guidance soon but in the meantime, please refer in the usual way.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 Neglect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4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Please ensure you consider whether the situation is also domestic abuse (relationship with the person) and report this appropriately.</a:t>
            </a:r>
          </a:p>
          <a:p>
            <a:r>
              <a:rPr lang="en-GB" sz="2000" dirty="0" smtClean="0"/>
              <a:t>Please ensure you understand how to complete a Domestic Abuse Stalking &amp; Harassment (DASH) tool to assess the level of risk or that you ask for a trained person to support you with this.</a:t>
            </a:r>
          </a:p>
          <a:p>
            <a:r>
              <a:rPr lang="en-GB" sz="2000" dirty="0" smtClean="0"/>
              <a:t>If identified as domestic abuse, you may need specialist advise around what you take into consideration and how you act.</a:t>
            </a:r>
          </a:p>
          <a:p>
            <a:r>
              <a:rPr lang="en-GB" sz="2000" dirty="0" smtClean="0"/>
              <a:t>Please talk to your manager, Adult Social Care or Berkshire Women’s Aid (0118 9504003/9597333).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Domestic Abuse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3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Section 44 of The Act requires the SAB  to arrange a SAR should circumstances suggest there were failings in systems or process or where there has been a serious failure on the part of an organisation to support/protect an Adult at Risk.</a:t>
            </a:r>
          </a:p>
          <a:p>
            <a:r>
              <a:rPr lang="en-GB" dirty="0" smtClean="0"/>
              <a:t>West of Berkshire SAPB has a panel that meets once a month.  That panel decides whether a SAR is required, what level of investigation is required and who will be the lead agency.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Safeguarding Adults Reviews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68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local authority </a:t>
            </a:r>
            <a:r>
              <a:rPr lang="en-GB" dirty="0" smtClean="0"/>
              <a:t>must now arrange </a:t>
            </a:r>
            <a:r>
              <a:rPr lang="en-GB" dirty="0"/>
              <a:t>for an independent advocate to represent and support a person who is the subject of </a:t>
            </a:r>
            <a:r>
              <a:rPr lang="en-GB" dirty="0" smtClean="0"/>
              <a:t>an Enquiry </a:t>
            </a:r>
            <a:r>
              <a:rPr lang="en-GB" dirty="0"/>
              <a:t>or a </a:t>
            </a:r>
            <a:r>
              <a:rPr lang="en-GB" dirty="0" smtClean="0"/>
              <a:t>SAR, </a:t>
            </a:r>
            <a:r>
              <a:rPr lang="en-GB" dirty="0"/>
              <a:t>if they need help to understand and take part in the enquiry or review and to express their views, </a:t>
            </a:r>
            <a:r>
              <a:rPr lang="en-GB" dirty="0" smtClean="0"/>
              <a:t>wishes or feelings.</a:t>
            </a:r>
          </a:p>
          <a:p>
            <a:r>
              <a:rPr lang="en-GB" dirty="0" smtClean="0"/>
              <a:t>The person does not need to lack capacity to be entitled to an advocate.  </a:t>
            </a:r>
          </a:p>
          <a:p>
            <a:r>
              <a:rPr lang="en-GB" dirty="0" smtClean="0"/>
              <a:t>We will provide an advocate if there is no-one else who is appropriate.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Independent Advocacy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65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The Care Act incorporates into it the ethos of personalisation, choice and autonomy for people.</a:t>
            </a:r>
          </a:p>
          <a:p>
            <a:r>
              <a:rPr lang="en-GB" dirty="0" smtClean="0"/>
              <a:t>It duplicates the Mental </a:t>
            </a:r>
            <a:r>
              <a:rPr lang="en-GB" dirty="0"/>
              <a:t>C</a:t>
            </a:r>
            <a:r>
              <a:rPr lang="en-GB" dirty="0" smtClean="0"/>
              <a:t>apacity Act in its pursuit of the rights of the individual to be the lead person in any planning, support or other decisions that need to be made.</a:t>
            </a:r>
          </a:p>
          <a:p>
            <a:r>
              <a:rPr lang="en-GB" dirty="0" smtClean="0"/>
              <a:t>Please ensure that this is in the forefront of your mind when you are talking to people about a safeguarding matter and that your records reflect your efforts to promote the individual’s rights.</a:t>
            </a:r>
          </a:p>
          <a:p>
            <a:r>
              <a:rPr lang="en-GB" dirty="0" smtClean="0"/>
              <a:t>Making Safeguarding Personal will be a key area in our audits.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Making Safeguarding Personal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Safeguarding Adults Team will now concentrate their effort on quality assurance, data analysis and leading in Organisational investigations</a:t>
            </a:r>
          </a:p>
          <a:p>
            <a:r>
              <a:rPr lang="en-GB" dirty="0" smtClean="0"/>
              <a:t>To talk about a safeguarding matter you need to call the Adult Social Care Single Point of Access Team through the main number – 0118 9374747 or by emailing: </a:t>
            </a:r>
            <a:r>
              <a:rPr lang="en-GB" dirty="0" smtClean="0">
                <a:hlinkClick r:id="rId2"/>
              </a:rPr>
              <a:t>reACT.SPOC@reading.gov.uk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Finally…..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5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132</TotalTime>
  <Words>966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Waveform</vt:lpstr>
      <vt:lpstr>Safeguarding Adults The Care Act 2014</vt:lpstr>
      <vt:lpstr>Changes in Language</vt:lpstr>
      <vt:lpstr>Safeguarding Adults Board</vt:lpstr>
      <vt:lpstr>SAPB Annual Report 2013/14</vt:lpstr>
      <vt:lpstr>Health &amp; Wellbeing Board</vt:lpstr>
      <vt:lpstr>Health &amp; Wellbeing Board</vt:lpstr>
      <vt:lpstr>Care Act  Section 42 Enquiries</vt:lpstr>
      <vt:lpstr>Self Neglect</vt:lpstr>
      <vt:lpstr>Domestic Abuse</vt:lpstr>
      <vt:lpstr>Safeguarding Adults Reviews</vt:lpstr>
      <vt:lpstr>Independent Advocacy</vt:lpstr>
      <vt:lpstr>Making Safeguarding Personal</vt:lpstr>
      <vt:lpstr>And Finally…..</vt:lpstr>
    </vt:vector>
  </TitlesOfParts>
  <Company>Reading Borough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Safeguarding Adults The Care Act 2014</dc:title>
  <dc:creator>Wilkins, Jo</dc:creator>
  <cp:lastModifiedBy>Peter</cp:lastModifiedBy>
  <cp:revision>12</cp:revision>
  <dcterms:created xsi:type="dcterms:W3CDTF">2015-04-01T10:15:50Z</dcterms:created>
  <dcterms:modified xsi:type="dcterms:W3CDTF">2015-04-24T14:30:05Z</dcterms:modified>
</cp:coreProperties>
</file>